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322" r:id="rId3"/>
    <p:sldId id="297" r:id="rId4"/>
    <p:sldId id="323" r:id="rId5"/>
    <p:sldId id="346" r:id="rId6"/>
    <p:sldId id="324" r:id="rId7"/>
    <p:sldId id="331" r:id="rId8"/>
    <p:sldId id="332" r:id="rId9"/>
    <p:sldId id="333" r:id="rId10"/>
    <p:sldId id="336" r:id="rId11"/>
    <p:sldId id="335" r:id="rId12"/>
    <p:sldId id="328" r:id="rId13"/>
    <p:sldId id="337" r:id="rId14"/>
    <p:sldId id="339" r:id="rId15"/>
    <p:sldId id="263" r:id="rId16"/>
    <p:sldId id="329" r:id="rId17"/>
    <p:sldId id="321" r:id="rId18"/>
    <p:sldId id="2054480977" r:id="rId19"/>
    <p:sldId id="267" r:id="rId20"/>
    <p:sldId id="330" r:id="rId21"/>
    <p:sldId id="338" r:id="rId22"/>
    <p:sldId id="345" r:id="rId23"/>
    <p:sldId id="342" r:id="rId24"/>
    <p:sldId id="343" r:id="rId25"/>
    <p:sldId id="340" r:id="rId26"/>
    <p:sldId id="34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2BC16-169A-4414-B968-8B184F2B6607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72DD-75EC-4668-A564-8A398541D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DESIGN - Double-blind, Randomised Placebo-controlled Trial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AIMS </a:t>
            </a:r>
            <a:r>
              <a:rPr lang="mr-IN" sz="1200" dirty="0">
                <a:solidFill>
                  <a:schemeClr val="tx1"/>
                </a:solidFill>
              </a:rPr>
              <a:t>–</a:t>
            </a:r>
            <a:r>
              <a:rPr lang="en-US" sz="1200" dirty="0">
                <a:solidFill>
                  <a:schemeClr val="tx1"/>
                </a:solidFill>
              </a:rPr>
              <a:t> Guanfacine vs placebo, in co-administration with standard cholinesterase treatment, 12 weeks of treatment in mild-moderate AD.</a:t>
            </a:r>
          </a:p>
          <a:p>
            <a:pPr algn="l" fontAlgn="t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OUTCOME MEASURES - Primary Outcome Measure: ADAS-Cog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SECONDARY MEASURES - Trails A and B; Digit-symbol substitution, Test of Everyday Attention (Map search and Elevator Counting with distraction), CANTAB-RVP, Caregiver Burden (</a:t>
            </a:r>
            <a:r>
              <a:rPr lang="en-GB" sz="1200" dirty="0" err="1">
                <a:solidFill>
                  <a:schemeClr val="tx1"/>
                </a:solidFill>
              </a:rPr>
              <a:t>Zarit</a:t>
            </a:r>
            <a:r>
              <a:rPr lang="en-GB" sz="1200" dirty="0">
                <a:solidFill>
                  <a:schemeClr val="tx1"/>
                </a:solidFill>
              </a:rPr>
              <a:t> Burden), Neuropsychiatric Inventory, Activities of Daily Living Inventory, Epworth sleepiness scale</a:t>
            </a:r>
          </a:p>
          <a:p>
            <a:pPr algn="l" fontAlgn="t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POPULATION - 160 outpatients mild-moderate AD and on cholinesterase inhibitors (Donepezil, Rivastigmine, Galantamine).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ELIGIBILITY – MMSE Score 10-30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33067-1A0D-D44C-B32F-88141D39AE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2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06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DESIGN - Double-blind, Randomised Placebo-controlled Trial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AIMS </a:t>
            </a:r>
            <a:r>
              <a:rPr lang="mr-IN" sz="1200" dirty="0">
                <a:solidFill>
                  <a:schemeClr val="tx1"/>
                </a:solidFill>
              </a:rPr>
              <a:t>–</a:t>
            </a:r>
            <a:r>
              <a:rPr lang="en-US" sz="1200" dirty="0">
                <a:solidFill>
                  <a:schemeClr val="tx1"/>
                </a:solidFill>
              </a:rPr>
              <a:t> Guanfacine vs placebo, in co-administration with standard cholinesterase treatment, 12 weeks of treatment in mild-moderate AD.</a:t>
            </a:r>
          </a:p>
          <a:p>
            <a:pPr algn="l" fontAlgn="t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OUTCOME MEASURES - Primary Outcome Measure: ADAS-Cog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SECONDARY MEASURES - Trails A and B; Digit-symbol substitution, Test of Everyday Attention (Map search and Elevator Counting with distraction), CANTAB-RVP, Caregiver Burden (</a:t>
            </a:r>
            <a:r>
              <a:rPr lang="en-GB" sz="1200" dirty="0" err="1">
                <a:solidFill>
                  <a:schemeClr val="tx1"/>
                </a:solidFill>
              </a:rPr>
              <a:t>Zarit</a:t>
            </a:r>
            <a:r>
              <a:rPr lang="en-GB" sz="1200" dirty="0">
                <a:solidFill>
                  <a:schemeClr val="tx1"/>
                </a:solidFill>
              </a:rPr>
              <a:t> Burden), Neuropsychiatric Inventory, Activities of Daily Living Inventory, Epworth sleepiness scale</a:t>
            </a:r>
          </a:p>
          <a:p>
            <a:pPr algn="l" fontAlgn="t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POPULATION - 160 outpatients mild-moderate AD and on cholinesterase inhibitors (Donepezil, Rivastigmine, Galantamine).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ELIGIBILITY – MMSE Score 10-30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33067-1A0D-D44C-B32F-88141D39AE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DESIGN - Double-blind, Randomised Placebo-controlled Trial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AIMS </a:t>
            </a:r>
            <a:r>
              <a:rPr lang="mr-IN" sz="1200" dirty="0">
                <a:solidFill>
                  <a:schemeClr val="tx1"/>
                </a:solidFill>
              </a:rPr>
              <a:t>–</a:t>
            </a:r>
            <a:r>
              <a:rPr lang="en-US" sz="1200" dirty="0">
                <a:solidFill>
                  <a:schemeClr val="tx1"/>
                </a:solidFill>
              </a:rPr>
              <a:t> Guanfacine vs placebo, in co-administration with standard cholinesterase treatment, 12 weeks of treatment in mild-moderate AD.</a:t>
            </a:r>
          </a:p>
          <a:p>
            <a:pPr algn="l" fontAlgn="t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OUTCOME MEASURES - Primary Outcome Measure: ADAS-Cog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SECONDARY MEASURES - Trails A and B; Digit-symbol substitution, Test of Everyday Attention (Map search and Elevator Counting with distraction), CANTAB-RVP, Caregiver Burden (</a:t>
            </a:r>
            <a:r>
              <a:rPr lang="en-GB" sz="1200" dirty="0" err="1">
                <a:solidFill>
                  <a:schemeClr val="tx1"/>
                </a:solidFill>
              </a:rPr>
              <a:t>Zarit</a:t>
            </a:r>
            <a:r>
              <a:rPr lang="en-GB" sz="1200" dirty="0">
                <a:solidFill>
                  <a:schemeClr val="tx1"/>
                </a:solidFill>
              </a:rPr>
              <a:t> Burden), Neuropsychiatric Inventory, Activities of Daily Living Inventory, Epworth sleepiness scale</a:t>
            </a:r>
          </a:p>
          <a:p>
            <a:pPr algn="l" fontAlgn="t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POPULATION - 160 outpatients mild-moderate AD and on cholinesterase inhibitors (Donepezil, Rivastigmine, Galantamine).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ELIGIBILITY – MMSE Score 10-30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33067-1A0D-D44C-B32F-88141D39AE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0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4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8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3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6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Moving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63E2-27CE-4C79-91D3-7F5C4262D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3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F210-F4EB-4585-4C94-B249F211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4D44D-0DD0-C692-BB7E-FF37838E5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07C9E-B837-F713-426F-4A2C9FFE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37BEE-91BB-480D-3F1D-2738B447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B8A5D-32D0-E3DF-607B-4D09F112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9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1ABD-6329-2ACA-80EB-6FCB4267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891CE-03F5-3D98-FE5F-2D097742E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DEF6-7118-BBE9-C348-A272B214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7DC01-992A-3549-AF30-C0C5B0B3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B8186-BFC4-734E-C332-021AA893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28170-60A0-5B0E-0709-26105D68C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E8EE7-B844-2A1C-70A2-6EB2BCCA6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92E7C-9494-1482-52E8-1797240E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3472B-D953-51B0-684C-7AB28D1D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A4EFB-9E87-5194-B98E-7D9528F0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8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5421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3F1-2B11-8046-9C8F-54B622D9E261}" type="datetime1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90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697-B9F5-A34E-887B-B647AB763599}" type="datetime1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856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780E-316F-DDCA-2743-5F68E9DB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AEB1-BAF1-BE39-4285-A900E4627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FB88-4196-EF8F-BEB6-7AE11B3B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09066-B3DC-837C-A547-020B80EB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625-B907-903C-69C7-79534BDC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889C-F231-76D4-5964-85A03712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E336-0745-8A60-7EB2-E3261014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53F68-FDF2-73F5-B4A3-9F688F35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065C-A6AE-130B-5825-E2417531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7745-EDF3-BCA2-A6D9-1A8B80F2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FA58-0E83-C7C8-7E15-0DE89887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33A3-F2E3-7CA1-DB38-410BF0DE3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66A33-ABD4-B8E1-BA78-CBD5BB1FD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967EA-7EB0-E54E-DE56-E3AB5F2E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39B8D-8241-055A-2F1F-58F7F2FD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8C9E8-B0EB-B194-F993-01181D5B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33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1F96-53FF-70C4-8DE3-E53F2EA1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76E16-0071-9C4F-B8B0-A963A5F6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7591B-C77C-9682-5923-209682441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2AC40-78D3-5148-A847-A50EB158B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5B290-3DA9-F31B-C197-A89946732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8CB79-B8DF-67AF-B8E3-705DBF8F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DF1A9-7C13-256D-131A-28A0FF04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75A4D-6968-06A2-160F-902589FE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D588-C18F-DCD1-8B71-1931341C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87DEA-4FD2-9ADE-6278-61603BDF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AE6D-B98D-8A7B-E336-0FAFC2A6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12A0D-0BED-F680-8EF8-D86410A2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D88D4-8362-FAC4-E56F-6EB8F011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E532D-628A-E42E-1EA3-AA1D9DDB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1672-867B-D934-D51C-BA8C4B33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4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7AF1-12DF-5BF2-0D4D-F17A90CD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03D8-2418-AFCD-D407-0349668C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E8145-E02C-08AF-FCBC-81FEB27A2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DEA10-4D5A-F3AA-6756-62F7CBCD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77149-358B-96E5-2915-3832D633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D6B52-61DF-EDE0-4C19-1792E1A6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9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E6DA-D07D-8CCA-3B66-54A86B2C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F852F-DE23-40C9-78DC-B7E14F026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3E17C-746F-E8EB-13AE-604AA8DB3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0D194-47A5-198E-8B04-9270B1FD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273C7-C6A0-D2A9-12EA-EEFA2953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CAAEE-C4A9-14A1-0BCF-173214BB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6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D3F60-F0C5-91CC-190C-5AFDAB8B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DBA14-822D-24E7-EA92-5698F7862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31AE9-A876-F82B-FF42-EC70B9F7F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27F10-118B-44EB-ADC4-681FC877B8D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D6E8-E9A8-0690-1CFA-D13AD41A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2848-FBAA-30A5-6B51-AD817A34B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079153-7A47-4223-AAA5-20A588FD4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1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62.pn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26" Type="http://schemas.openxmlformats.org/officeDocument/2006/relationships/image" Target="../media/image92.jpeg"/><Relationship Id="rId3" Type="http://schemas.openxmlformats.org/officeDocument/2006/relationships/image" Target="../media/image70.png"/><Relationship Id="rId21" Type="http://schemas.openxmlformats.org/officeDocument/2006/relationships/image" Target="../media/image87.jpeg"/><Relationship Id="rId7" Type="http://schemas.openxmlformats.org/officeDocument/2006/relationships/image" Target="../media/image41.pn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5" Type="http://schemas.openxmlformats.org/officeDocument/2006/relationships/image" Target="../media/image9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2.jpeg"/><Relationship Id="rId20" Type="http://schemas.openxmlformats.org/officeDocument/2006/relationships/image" Target="../media/image86.jpeg"/><Relationship Id="rId29" Type="http://schemas.openxmlformats.org/officeDocument/2006/relationships/image" Target="../media/image9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jpeg"/><Relationship Id="rId11" Type="http://schemas.openxmlformats.org/officeDocument/2006/relationships/image" Target="../media/image77.jpeg"/><Relationship Id="rId24" Type="http://schemas.openxmlformats.org/officeDocument/2006/relationships/image" Target="../media/image90.jpeg"/><Relationship Id="rId32" Type="http://schemas.openxmlformats.org/officeDocument/2006/relationships/image" Target="../media/image98.jpeg"/><Relationship Id="rId5" Type="http://schemas.openxmlformats.org/officeDocument/2006/relationships/image" Target="../media/image72.jpeg"/><Relationship Id="rId15" Type="http://schemas.openxmlformats.org/officeDocument/2006/relationships/image" Target="../media/image81.jpe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jpeg"/><Relationship Id="rId19" Type="http://schemas.openxmlformats.org/officeDocument/2006/relationships/image" Target="../media/image85.jpeg"/><Relationship Id="rId31" Type="http://schemas.openxmlformats.org/officeDocument/2006/relationships/image" Target="../media/image97.jpeg"/><Relationship Id="rId4" Type="http://schemas.openxmlformats.org/officeDocument/2006/relationships/image" Target="../media/image71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Relationship Id="rId22" Type="http://schemas.openxmlformats.org/officeDocument/2006/relationships/image" Target="../media/image88.jpeg"/><Relationship Id="rId27" Type="http://schemas.openxmlformats.org/officeDocument/2006/relationships/image" Target="../media/image93.jpeg"/><Relationship Id="rId30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70.pn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4.jpeg"/><Relationship Id="rId5" Type="http://schemas.openxmlformats.org/officeDocument/2006/relationships/image" Target="../media/image103.pn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3.png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15BAE-720F-1314-442B-170561ACA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F7E3-F68C-EAF3-0915-A4AA9A3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059096"/>
            <a:ext cx="10802506" cy="1847942"/>
          </a:xfrm>
        </p:spPr>
        <p:txBody>
          <a:bodyPr/>
          <a:lstStyle/>
          <a:p>
            <a:r>
              <a:rPr lang="en-GB" sz="4400" dirty="0"/>
              <a:t>MASTODON-AD: Planning a Platform Trial for Symptomatic Alzheimer’s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BD528-A09E-5EC1-4705-D425C72CA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0" y="4383000"/>
            <a:ext cx="9905741" cy="1322348"/>
          </a:xfrm>
        </p:spPr>
        <p:txBody>
          <a:bodyPr/>
          <a:lstStyle/>
          <a:p>
            <a:r>
              <a:rPr lang="en-GB" sz="3600" dirty="0"/>
              <a:t>Celebrating Scottish Research Conference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FC606-34B4-6329-6EA6-1F5995C61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251" y="5334925"/>
            <a:ext cx="5579198" cy="740845"/>
          </a:xfrm>
        </p:spPr>
        <p:txBody>
          <a:bodyPr/>
          <a:lstStyle/>
          <a:p>
            <a:r>
              <a:rPr lang="en-US" dirty="0"/>
              <a:t>Paresh Malhotra</a:t>
            </a:r>
          </a:p>
        </p:txBody>
      </p:sp>
    </p:spTree>
    <p:extLst>
      <p:ext uri="{BB962C8B-B14F-4D97-AF65-F5344CB8AC3E}">
        <p14:creationId xmlns:p14="http://schemas.microsoft.com/office/powerpoint/2010/main" val="27240721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D5DB-D4D2-08BF-ED9E-7D7E34A4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‘Learnings’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B102B-3705-C47E-9A1C-19895C33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B03F1-2B11-8046-9C8F-54B622D9E261}" type="datetime1">
              <a:rPr kumimoji="0" lang="en-GB" sz="850" b="0" i="0" u="none" strike="noStrike" kern="1200" cap="none" spc="0" normalizeH="0" baseline="0" noProof="0" smtClean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04/07/2024</a:t>
            </a:fld>
            <a:endParaRPr kumimoji="0" lang="en-GB" sz="850" b="0" i="0" u="none" strike="noStrike" kern="1200" cap="none" spc="0" normalizeH="0" baseline="0" noProof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066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D5DB-D4D2-08BF-ED9E-7D7E34A4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B102B-3705-C47E-9A1C-19895C33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B03F1-2B11-8046-9C8F-54B622D9E261}" type="datetime1">
              <a:rPr kumimoji="0" lang="en-GB" sz="850" b="0" i="0" u="none" strike="noStrike" kern="1200" cap="none" spc="0" normalizeH="0" baseline="0" noProof="0" smtClean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04/07/2024</a:t>
            </a:fld>
            <a:endParaRPr kumimoji="0" lang="en-GB" sz="850" b="0" i="0" u="none" strike="noStrike" kern="1200" cap="none" spc="0" normalizeH="0" baseline="0" noProof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3EBEAD-6B0C-BBFA-6834-ECD80B363C08}"/>
              </a:ext>
            </a:extLst>
          </p:cNvPr>
          <p:cNvSpPr txBox="1">
            <a:spLocks/>
          </p:cNvSpPr>
          <p:nvPr/>
        </p:nvSpPr>
        <p:spPr bwMode="auto">
          <a:xfrm>
            <a:off x="463550" y="206084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Setup for single trials is inefficient </a:t>
            </a:r>
          </a:p>
          <a:p>
            <a:pPr marL="457200" marR="0" lvl="0" indent="-457200" algn="l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Outdated outcome measures</a:t>
            </a:r>
          </a:p>
          <a:p>
            <a:pPr marL="457200" marR="0" lvl="0" indent="-457200" algn="l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Overinvestment in individual therapies</a:t>
            </a:r>
          </a:p>
          <a:p>
            <a:pPr marL="457200" marR="0" lvl="0" indent="-457200" algn="l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ＭＳ Ｐゴシック" charset="0"/>
            </a:endParaRPr>
          </a:p>
          <a:p>
            <a:pPr marL="457200" marR="0" lvl="0" indent="-457200" algn="l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ＭＳ Ｐゴシック" charset="0"/>
            </a:endParaRPr>
          </a:p>
        </p:txBody>
      </p:sp>
      <p:pic>
        <p:nvPicPr>
          <p:cNvPr id="6" name="Picture 2" descr="Wembley Stadium - Populous">
            <a:extLst>
              <a:ext uri="{FF2B5EF4-FFF2-40B4-BE49-F238E27FC236}">
                <a16:creationId xmlns:a16="http://schemas.microsoft.com/office/drawing/2014/main" id="{FFCD2B6F-D1B3-1533-809A-FD41E8F7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480" y="4269266"/>
            <a:ext cx="4595386" cy="2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70E70-4B43-6EB0-B069-0D7B10795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62925" y="1579873"/>
            <a:ext cx="1911775" cy="72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756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Platform Trial Solution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7954" y="6030758"/>
            <a:ext cx="5273118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Mehta et al Brain 2022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A7A4A-481A-8756-7A95-4E571F4C0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2317" y="-1774047"/>
            <a:ext cx="4466466" cy="10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99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STAMPEDE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7954" y="6030758"/>
            <a:ext cx="5273118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Sydes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 et al Trials 2009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87B60-88A7-724E-3ADB-0435421D8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32" y="822752"/>
            <a:ext cx="8157522" cy="5438348"/>
          </a:xfrm>
          <a:prstGeom prst="rect">
            <a:avLst/>
          </a:prstGeom>
        </p:spPr>
      </p:pic>
      <p:pic>
        <p:nvPicPr>
          <p:cNvPr id="8" name="Picture 2" descr="Mahesh Parmar – AAADV Workshop">
            <a:extLst>
              <a:ext uri="{FF2B5EF4-FFF2-40B4-BE49-F238E27FC236}">
                <a16:creationId xmlns:a16="http://schemas.microsoft.com/office/drawing/2014/main" id="{BF24E7E4-85C3-213E-ADB4-0E0A3C17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873" y="710408"/>
            <a:ext cx="1273657" cy="11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884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STAMPEDE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7954" y="6030758"/>
            <a:ext cx="5273118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Gilson et al Clinical Oncology 2017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8" name="Picture 2" descr="Mahesh Parmar – AAADV Workshop">
            <a:extLst>
              <a:ext uri="{FF2B5EF4-FFF2-40B4-BE49-F238E27FC236}">
                <a16:creationId xmlns:a16="http://schemas.microsoft.com/office/drawing/2014/main" id="{BF24E7E4-85C3-213E-ADB4-0E0A3C17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873" y="710408"/>
            <a:ext cx="1273657" cy="11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73B21-6371-507F-FB84-2B8E28631F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46" y="1872333"/>
            <a:ext cx="10192983" cy="41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543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13F9A6-587A-BECD-B68F-733F4D57C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1537"/>
            <a:ext cx="7927059" cy="25089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EA1E7C-8A6A-BABA-5A0B-D04546C33E1D}"/>
              </a:ext>
            </a:extLst>
          </p:cNvPr>
          <p:cNvGrpSpPr/>
          <p:nvPr/>
        </p:nvGrpSpPr>
        <p:grpSpPr>
          <a:xfrm>
            <a:off x="7778350" y="268067"/>
            <a:ext cx="4475227" cy="5394291"/>
            <a:chOff x="7878358" y="1463709"/>
            <a:chExt cx="4475227" cy="53942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A9FF57-7D04-1DAC-6B3E-B69BEEFE4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358" y="3582741"/>
              <a:ext cx="4475227" cy="3275259"/>
            </a:xfrm>
            <a:prstGeom prst="rect">
              <a:avLst/>
            </a:prstGeom>
          </p:spPr>
        </p:pic>
        <p:pic>
          <p:nvPicPr>
            <p:cNvPr id="6" name="Picture 2" descr="Octopus | MS Society">
              <a:extLst>
                <a:ext uri="{FF2B5EF4-FFF2-40B4-BE49-F238E27FC236}">
                  <a16:creationId xmlns:a16="http://schemas.microsoft.com/office/drawing/2014/main" id="{A7C9CAF0-2ADF-625C-2944-039AF766D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867" y="1463709"/>
              <a:ext cx="3572933" cy="2012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MND-SMART logo">
            <a:extLst>
              <a:ext uri="{FF2B5EF4-FFF2-40B4-BE49-F238E27FC236}">
                <a16:creationId xmlns:a16="http://schemas.microsoft.com/office/drawing/2014/main" id="{53C8E644-7BCA-38FB-43D8-4DC1ADB3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706" y="4220677"/>
            <a:ext cx="4475227" cy="18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E85C2-C076-CC05-B40E-D8C20EA90E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66" y="5637135"/>
            <a:ext cx="1067124" cy="1067124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D40BA-6CC1-08C5-9F22-987313CA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37" y="6170697"/>
            <a:ext cx="29275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Parker et al, Trials 2023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OCTOPUS, ISRCTN140448364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8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ACORD </a:t>
            </a:r>
            <a:r>
              <a:rPr lang="en-US" sz="2400" dirty="0"/>
              <a:t>A Collaboration of Groups Developing, Running and Reporting Multi-Arm Multi-Stage (MAMS) Platform Trials in Neurodegenerative diseases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7954" y="6030758"/>
            <a:ext cx="5273118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Mehta et al Brain 2022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B318-96A9-F0CF-5728-BCACE64B3F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14" y="1379484"/>
            <a:ext cx="10292286" cy="3048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F96D9-92DF-B21B-1175-F93D80E8C8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092" y="4548055"/>
            <a:ext cx="5605690" cy="22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56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D6E3A-A972-1678-A3A0-1A2C90D7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5F30A-7EEA-2F4A-9504-F9475E833780}" type="datetime1">
              <a:rPr kumimoji="0" lang="en-GB" sz="850" b="0" i="0" u="none" strike="noStrike" kern="1200" cap="none" spc="0" normalizeH="0" baseline="0" noProof="0" smtClean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04/07/2024</a:t>
            </a:fld>
            <a:endParaRPr kumimoji="0" lang="en-GB" sz="850" b="0" i="0" u="none" strike="noStrike" kern="1200" cap="none" spc="0" normalizeH="0" baseline="0" noProof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417517-A20B-3B74-103A-E58F985AA779}"/>
              </a:ext>
            </a:extLst>
          </p:cNvPr>
          <p:cNvSpPr txBox="1">
            <a:spLocks/>
          </p:cNvSpPr>
          <p:nvPr/>
        </p:nvSpPr>
        <p:spPr>
          <a:xfrm>
            <a:off x="296233" y="272401"/>
            <a:ext cx="10995222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ACORD + Dementias Platform UK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1028" name="Picture 4" descr="Zunera Khan - Research Portfolio Lead - King's College ...">
            <a:extLst>
              <a:ext uri="{FF2B5EF4-FFF2-40B4-BE49-F238E27FC236}">
                <a16:creationId xmlns:a16="http://schemas.microsoft.com/office/drawing/2014/main" id="{24B22A2C-A43F-2040-D60B-A545BF9C6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1" r="-13034"/>
          <a:stretch/>
        </p:blipFill>
        <p:spPr bwMode="auto">
          <a:xfrm>
            <a:off x="9088078" y="2480106"/>
            <a:ext cx="940808" cy="10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g2013 039593 D41 3407 Copy">
            <a:extLst>
              <a:ext uri="{FF2B5EF4-FFF2-40B4-BE49-F238E27FC236}">
                <a16:creationId xmlns:a16="http://schemas.microsoft.com/office/drawing/2014/main" id="{9D02DC35-9970-9E7E-B3DE-1D43AAC36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0676" y="3597458"/>
            <a:ext cx="779520" cy="10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picture of Prof Suvankar Pal">
            <a:extLst>
              <a:ext uri="{FF2B5EF4-FFF2-40B4-BE49-F238E27FC236}">
                <a16:creationId xmlns:a16="http://schemas.microsoft.com/office/drawing/2014/main" id="{D8927395-1336-CB09-F9E4-246350C0A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0186" y="2475891"/>
            <a:ext cx="846906" cy="10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061615-198F-655D-E55B-3FC68FFF7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741" y="3867494"/>
            <a:ext cx="12700" cy="12700"/>
          </a:xfrm>
          <a:prstGeom prst="rect">
            <a:avLst/>
          </a:prstGeom>
        </p:spPr>
      </p:pic>
      <p:pic>
        <p:nvPicPr>
          <p:cNvPr id="16" name="Picture 2" descr="Professor James Rowe">
            <a:extLst>
              <a:ext uri="{FF2B5EF4-FFF2-40B4-BE49-F238E27FC236}">
                <a16:creationId xmlns:a16="http://schemas.microsoft.com/office/drawing/2014/main" id="{33708D9B-A5A4-B8DF-BDBA-429B99B1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253" y="5708439"/>
            <a:ext cx="959102" cy="10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van Koychev — Department of Psychiatry">
            <a:extLst>
              <a:ext uri="{FF2B5EF4-FFF2-40B4-BE49-F238E27FC236}">
                <a16:creationId xmlns:a16="http://schemas.microsoft.com/office/drawing/2014/main" id="{DBAE1A86-9FD9-F2C5-D210-548E54E81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2531" y="3579779"/>
            <a:ext cx="766474" cy="10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ag Aarsland - King's College London">
            <a:extLst>
              <a:ext uri="{FF2B5EF4-FFF2-40B4-BE49-F238E27FC236}">
                <a16:creationId xmlns:a16="http://schemas.microsoft.com/office/drawing/2014/main" id="{61F2927F-0E91-BDAF-6AE2-D7DC7F67C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9678" y="4569349"/>
            <a:ext cx="940808" cy="11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Photo of Prof Suzanne Reeves">
            <a:extLst>
              <a:ext uri="{FF2B5EF4-FFF2-40B4-BE49-F238E27FC236}">
                <a16:creationId xmlns:a16="http://schemas.microsoft.com/office/drawing/2014/main" id="{479D169C-DB55-BDC2-0EC2-B9544E21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6112" y="1384313"/>
            <a:ext cx="990141" cy="10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74D9A2D9-84FF-4B4F-1416-C9A4801B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1330" y="1382286"/>
            <a:ext cx="1007620" cy="11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rofile picture of Dan Blackburn">
            <a:extLst>
              <a:ext uri="{FF2B5EF4-FFF2-40B4-BE49-F238E27FC236}">
                <a16:creationId xmlns:a16="http://schemas.microsoft.com/office/drawing/2014/main" id="{F80AC574-C9E1-558C-A398-E1C90C508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94086" y="4596938"/>
            <a:ext cx="933271" cy="11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Professor John T. O'Brien - Longitude Prize on Dementia">
            <a:extLst>
              <a:ext uri="{FF2B5EF4-FFF2-40B4-BE49-F238E27FC236}">
                <a16:creationId xmlns:a16="http://schemas.microsoft.com/office/drawing/2014/main" id="{9621E193-9A82-E4F0-DB29-980184735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84"/>
          <a:stretch/>
        </p:blipFill>
        <p:spPr bwMode="auto">
          <a:xfrm>
            <a:off x="8327515" y="4635391"/>
            <a:ext cx="940808" cy="11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Vanessa Raymont — Department of Psychiatry">
            <a:extLst>
              <a:ext uri="{FF2B5EF4-FFF2-40B4-BE49-F238E27FC236}">
                <a16:creationId xmlns:a16="http://schemas.microsoft.com/office/drawing/2014/main" id="{9D75C2FB-EA75-334B-0A78-30484FC04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711" y="1395139"/>
            <a:ext cx="1011289" cy="11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Professor Clive Ballard  ">
            <a:extLst>
              <a:ext uri="{FF2B5EF4-FFF2-40B4-BE49-F238E27FC236}">
                <a16:creationId xmlns:a16="http://schemas.microsoft.com/office/drawing/2014/main" id="{19A35C34-0812-72D8-5091-0B26203CB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20207" y="5727550"/>
            <a:ext cx="805246" cy="10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r Liz Coulthard | Neurology Academy">
            <a:extLst>
              <a:ext uri="{FF2B5EF4-FFF2-40B4-BE49-F238E27FC236}">
                <a16:creationId xmlns:a16="http://schemas.microsoft.com/office/drawing/2014/main" id="{23EE62EA-951B-191E-5720-8411ECC2B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0675" y="4656057"/>
            <a:ext cx="820039" cy="10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en underwood cambridge from advanceonline.cam.ac.uk">
            <a:extLst>
              <a:ext uri="{FF2B5EF4-FFF2-40B4-BE49-F238E27FC236}">
                <a16:creationId xmlns:a16="http://schemas.microsoft.com/office/drawing/2014/main" id="{F1A6D253-BC57-F9AC-9D5F-B06E06BCF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6011" y="1372443"/>
            <a:ext cx="879515" cy="11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Nick Fox | UK DRI: UK Dementia Research Institute">
            <a:extLst>
              <a:ext uri="{FF2B5EF4-FFF2-40B4-BE49-F238E27FC236}">
                <a16:creationId xmlns:a16="http://schemas.microsoft.com/office/drawing/2014/main" id="{84A924F2-A15E-F674-1742-C94561D96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98767" y="3530362"/>
            <a:ext cx="835394" cy="10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Masud Husain - Professor of Neurology &amp; Cognitive Neuroscience - University  of Oxford | LinkedIn">
            <a:extLst>
              <a:ext uri="{FF2B5EF4-FFF2-40B4-BE49-F238E27FC236}">
                <a16:creationId xmlns:a16="http://schemas.microsoft.com/office/drawing/2014/main" id="{1B9A9189-4F52-1520-93E5-F5F24D982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30" t="-973"/>
          <a:stretch/>
        </p:blipFill>
        <p:spPr bwMode="auto">
          <a:xfrm>
            <a:off x="8259211" y="3530362"/>
            <a:ext cx="882551" cy="10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Alan Tho - FIEC">
            <a:extLst>
              <a:ext uri="{FF2B5EF4-FFF2-40B4-BE49-F238E27FC236}">
                <a16:creationId xmlns:a16="http://schemas.microsoft.com/office/drawing/2014/main" id="{F2737AB7-8E9C-0F66-30E7-12942857C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3894" y="5738308"/>
            <a:ext cx="901624" cy="10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Member: Timothy Rittman - Cambridge Neuroscience">
            <a:extLst>
              <a:ext uri="{FF2B5EF4-FFF2-40B4-BE49-F238E27FC236}">
                <a16:creationId xmlns:a16="http://schemas.microsoft.com/office/drawing/2014/main" id="{F91B919F-52F3-82AA-4554-6F15436B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907" y="3478405"/>
            <a:ext cx="803464" cy="10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inda Pointon photo">
            <a:extLst>
              <a:ext uri="{FF2B5EF4-FFF2-40B4-BE49-F238E27FC236}">
                <a16:creationId xmlns:a16="http://schemas.microsoft.com/office/drawing/2014/main" id="{23FEB263-20F0-65A1-D344-2EEEE03F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800" y="5694726"/>
            <a:ext cx="841948" cy="11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enrik Zetterberg | UK DRI: UK Dementia Research Institute">
            <a:extLst>
              <a:ext uri="{FF2B5EF4-FFF2-40B4-BE49-F238E27FC236}">
                <a16:creationId xmlns:a16="http://schemas.microsoft.com/office/drawing/2014/main" id="{6CC10DF5-1090-0C3E-0412-227CBEBB9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7061" y="2516733"/>
            <a:ext cx="874123" cy="10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uise Robinson - National Innovation Centre Ageing">
            <a:extLst>
              <a:ext uri="{FF2B5EF4-FFF2-40B4-BE49-F238E27FC236}">
                <a16:creationId xmlns:a16="http://schemas.microsoft.com/office/drawing/2014/main" id="{81C0B0B3-931A-62E1-C032-3702D3004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1519" y="4612566"/>
            <a:ext cx="766473" cy="11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B9E3D72-008F-0E9F-DB7B-F19ED4A26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8027" y="1382286"/>
            <a:ext cx="724614" cy="10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of professor-mahesh-parmar">
            <a:extLst>
              <a:ext uri="{FF2B5EF4-FFF2-40B4-BE49-F238E27FC236}">
                <a16:creationId xmlns:a16="http://schemas.microsoft.com/office/drawing/2014/main" id="{33235370-3647-689E-DA24-B72DF882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7777" y="2511906"/>
            <a:ext cx="735899" cy="10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 of Professor Jeremy Chataway">
            <a:extLst>
              <a:ext uri="{FF2B5EF4-FFF2-40B4-BE49-F238E27FC236}">
                <a16:creationId xmlns:a16="http://schemas.microsoft.com/office/drawing/2014/main" id="{5CA2D6B1-27EF-C741-1E78-FFD1FDDC1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40452" y="2484312"/>
            <a:ext cx="940851" cy="10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rtrait Picture">
            <a:extLst>
              <a:ext uri="{FF2B5EF4-FFF2-40B4-BE49-F238E27FC236}">
                <a16:creationId xmlns:a16="http://schemas.microsoft.com/office/drawing/2014/main" id="{CE38F6C0-B721-A6D0-EECF-0EDCE431A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2707" y="5724421"/>
            <a:ext cx="795179" cy="10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7650D13-C03D-798F-2185-8F11F353B360}"/>
              </a:ext>
            </a:extLst>
          </p:cNvPr>
          <p:cNvSpPr txBox="1"/>
          <p:nvPr/>
        </p:nvSpPr>
        <p:spPr>
          <a:xfrm>
            <a:off x="381354" y="1451608"/>
            <a:ext cx="69577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rm, multi-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ementia and mild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impairment due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lzheimer's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isease 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MASTODON-AD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Repurposing in first phase</a:t>
            </a:r>
          </a:p>
          <a:p>
            <a:pPr marL="457200" marR="0" lvl="0" indent="-4572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Clinical diagnosis of AD, MMSE&gt;17 </a:t>
            </a:r>
          </a:p>
          <a:p>
            <a:pPr marL="457200" marR="0" lvl="0" indent="-4572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Looking for sustained clinical response (18m)</a:t>
            </a:r>
          </a:p>
          <a:p>
            <a:pPr marL="457200" marR="0" lvl="0" indent="-4572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ADAS-Cog, NPI, Bristol ADL</a:t>
            </a:r>
          </a:p>
          <a:p>
            <a:pPr marL="457200" marR="0" lvl="0" indent="-4572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Using MRI and blood biomarkers as novel secondary measures</a:t>
            </a:r>
          </a:p>
          <a:p>
            <a:pPr marL="457200" marR="0" lvl="0" indent="-45720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Incorporate novel outcome measures</a:t>
            </a:r>
          </a:p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5831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medical procedure&#10;&#10;Description automatically generated with medium confidence">
            <a:extLst>
              <a:ext uri="{FF2B5EF4-FFF2-40B4-BE49-F238E27FC236}">
                <a16:creationId xmlns:a16="http://schemas.microsoft.com/office/drawing/2014/main" id="{6BA8D0A0-9F7D-DB95-B1EE-8087D1FF6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73" y="1094567"/>
            <a:ext cx="10676128" cy="5076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B463D-5AD8-F094-43BE-A62A93CE8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3741"/>
            <a:ext cx="4499429" cy="1216705"/>
          </a:xfrm>
        </p:spPr>
        <p:txBody>
          <a:bodyPr>
            <a:normAutofit/>
          </a:bodyPr>
          <a:lstStyle/>
          <a:p>
            <a:b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C09BE4-79A8-932E-E284-8C18A63D0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92052" y="5454664"/>
            <a:ext cx="1067124" cy="124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1486A7C-D4B4-CD54-9E40-C015155E3D0F}"/>
              </a:ext>
            </a:extLst>
          </p:cNvPr>
          <p:cNvSpPr txBox="1">
            <a:spLocks/>
          </p:cNvSpPr>
          <p:nvPr/>
        </p:nvSpPr>
        <p:spPr>
          <a:xfrm>
            <a:off x="296233" y="272401"/>
            <a:ext cx="9984000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MASTODON-AD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76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F2457-EF43-9169-AAF8-14C4E6EBB3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3429000"/>
            <a:ext cx="5398368" cy="2559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2D283-4FA7-B51C-FF7A-4EB0FC215F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791730"/>
            <a:ext cx="4917374" cy="240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C153C-28F6-EBE1-4980-3E4A42AD99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642" y="1218075"/>
            <a:ext cx="6287101" cy="1977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5CB1C-BE8E-0BF4-DFB5-FF71C6B1C7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35" y="3376784"/>
            <a:ext cx="5551108" cy="30273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2FC0A0-A170-44ED-F0FB-6569A967270B}"/>
              </a:ext>
            </a:extLst>
          </p:cNvPr>
          <p:cNvSpPr txBox="1">
            <a:spLocks/>
          </p:cNvSpPr>
          <p:nvPr/>
        </p:nvSpPr>
        <p:spPr>
          <a:xfrm>
            <a:off x="296233" y="272401"/>
            <a:ext cx="9984000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MASTODON-AD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299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 in clinical AD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 err="1"/>
              <a:t>AChE</a:t>
            </a:r>
            <a:r>
              <a:rPr lang="en-US" sz="2800" dirty="0"/>
              <a:t> Inhibitors: Donepezil, Rivastigmine, Galantamine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Memantine (NMDA Receptor Antagonist)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3072" y="6030758"/>
            <a:ext cx="3048000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Hampel et al, Brain 2018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Johnson et al,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Curr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Opin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 Pharm 2005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D608B23-B352-54B6-11D1-049001D0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249" y="1592491"/>
            <a:ext cx="1784621" cy="1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83B16C6-2381-41E1-8D08-AE46594B0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" t="-93" r="-137" b="69018"/>
          <a:stretch/>
        </p:blipFill>
        <p:spPr bwMode="auto">
          <a:xfrm>
            <a:off x="4993254" y="3850242"/>
            <a:ext cx="4591306" cy="21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94A48-0619-5BA5-B2B7-63AFA242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9" y="1734202"/>
            <a:ext cx="3395173" cy="45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273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417517-A20B-3B74-103A-E58F985AA779}"/>
              </a:ext>
            </a:extLst>
          </p:cNvPr>
          <p:cNvSpPr txBox="1">
            <a:spLocks/>
          </p:cNvSpPr>
          <p:nvPr/>
        </p:nvSpPr>
        <p:spPr>
          <a:xfrm>
            <a:off x="296233" y="272401"/>
            <a:ext cx="9984000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PRE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-MASTODON-AD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Trial design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finalisation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Interventions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Outcome Measures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inc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 Digital)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3074" name="Picture 2" descr="Research and Innovation for Global Health Transformation | NIHR">
            <a:extLst>
              <a:ext uri="{FF2B5EF4-FFF2-40B4-BE49-F238E27FC236}">
                <a16:creationId xmlns:a16="http://schemas.microsoft.com/office/drawing/2014/main" id="{B26251EE-6E6D-72E1-76FF-EB88F75A1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273" y="5871001"/>
            <a:ext cx="3740727" cy="9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7795FA-535B-EBC8-AFBA-336FEA9AD09C}"/>
              </a:ext>
            </a:extLst>
          </p:cNvPr>
          <p:cNvGrpSpPr/>
          <p:nvPr/>
        </p:nvGrpSpPr>
        <p:grpSpPr>
          <a:xfrm>
            <a:off x="9044974" y="0"/>
            <a:ext cx="3147026" cy="3724195"/>
            <a:chOff x="8847304" y="267234"/>
            <a:chExt cx="3006436" cy="3768436"/>
          </a:xfrm>
        </p:grpSpPr>
        <p:pic>
          <p:nvPicPr>
            <p:cNvPr id="3" name="Picture 4" descr="Zunera Khan - Research Portfolio Lead - King's College ...">
              <a:extLst>
                <a:ext uri="{FF2B5EF4-FFF2-40B4-BE49-F238E27FC236}">
                  <a16:creationId xmlns:a16="http://schemas.microsoft.com/office/drawing/2014/main" id="{820F64AB-7CC0-4C24-9AFA-BED5FC1046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71" r="-13034"/>
            <a:stretch/>
          </p:blipFill>
          <p:spPr bwMode="auto">
            <a:xfrm>
              <a:off x="9941079" y="1031749"/>
              <a:ext cx="631192" cy="736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Tg2013 039593 D41 3407 Copy">
              <a:extLst>
                <a:ext uri="{FF2B5EF4-FFF2-40B4-BE49-F238E27FC236}">
                  <a16:creationId xmlns:a16="http://schemas.microsoft.com/office/drawing/2014/main" id="{6007849E-38EA-823D-EC6B-522E2F19AC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62667" y="1802951"/>
              <a:ext cx="522983" cy="74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A picture of Prof Suvankar Pal">
              <a:extLst>
                <a:ext uri="{FF2B5EF4-FFF2-40B4-BE49-F238E27FC236}">
                  <a16:creationId xmlns:a16="http://schemas.microsoft.com/office/drawing/2014/main" id="{3043C276-9BFF-7A8D-34AD-97BEFFAE9E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79852" y="1028840"/>
              <a:ext cx="568192" cy="70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B368DE-3C62-353D-A3E4-3B1F5A253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37781" y="1989332"/>
              <a:ext cx="8520" cy="8766"/>
            </a:xfrm>
            <a:prstGeom prst="rect">
              <a:avLst/>
            </a:prstGeom>
          </p:spPr>
        </p:pic>
        <p:pic>
          <p:nvPicPr>
            <p:cNvPr id="7" name="Picture 2" descr="Professor James Rowe">
              <a:extLst>
                <a:ext uri="{FF2B5EF4-FFF2-40B4-BE49-F238E27FC236}">
                  <a16:creationId xmlns:a16="http://schemas.microsoft.com/office/drawing/2014/main" id="{08AAF602-E84C-D3FE-57F7-0C5E56A87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900" y="3259962"/>
              <a:ext cx="643465" cy="72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van Koychev — Department of Psychiatry">
              <a:extLst>
                <a:ext uri="{FF2B5EF4-FFF2-40B4-BE49-F238E27FC236}">
                  <a16:creationId xmlns:a16="http://schemas.microsoft.com/office/drawing/2014/main" id="{F47DE962-E96A-DB0F-7B1A-F195E38C10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04448" y="1790749"/>
              <a:ext cx="514230" cy="71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ag Aarsland - King's College London">
              <a:extLst>
                <a:ext uri="{FF2B5EF4-FFF2-40B4-BE49-F238E27FC236}">
                  <a16:creationId xmlns:a16="http://schemas.microsoft.com/office/drawing/2014/main" id="{45C528CF-D843-AFF1-4626-2E880C2D5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52675" y="2473756"/>
              <a:ext cx="631192" cy="79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Photo of Prof Suzanne Reeves">
              <a:extLst>
                <a:ext uri="{FF2B5EF4-FFF2-40B4-BE49-F238E27FC236}">
                  <a16:creationId xmlns:a16="http://schemas.microsoft.com/office/drawing/2014/main" id="{CF9E4A6F-6636-983A-311F-F74327B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6610" y="275427"/>
              <a:ext cx="664289" cy="74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47FC7859-8A1B-83A6-C3C8-2F9624D2F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7724" y="274028"/>
              <a:ext cx="676016" cy="78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Profile picture of Dan Blackburn">
              <a:extLst>
                <a:ext uri="{FF2B5EF4-FFF2-40B4-BE49-F238E27FC236}">
                  <a16:creationId xmlns:a16="http://schemas.microsoft.com/office/drawing/2014/main" id="{C7C4A694-BBEE-8113-BBFB-93FD32C256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19827" y="2492798"/>
              <a:ext cx="626135" cy="76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Professor John T. O'Brien - Longitude Prize on Dementia">
              <a:extLst>
                <a:ext uri="{FF2B5EF4-FFF2-40B4-BE49-F238E27FC236}">
                  <a16:creationId xmlns:a16="http://schemas.microsoft.com/office/drawing/2014/main" id="{F30E31B1-9020-E85E-0F49-D1E53F60F6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284"/>
            <a:stretch/>
          </p:blipFill>
          <p:spPr bwMode="auto">
            <a:xfrm>
              <a:off x="9430815" y="2519338"/>
              <a:ext cx="631192" cy="81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Vanessa Raymont — Department of Psychiatry">
              <a:extLst>
                <a:ext uri="{FF2B5EF4-FFF2-40B4-BE49-F238E27FC236}">
                  <a16:creationId xmlns:a16="http://schemas.microsoft.com/office/drawing/2014/main" id="{93B4E9FE-1A8B-0074-EF04-68961C8B3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4625" y="282899"/>
              <a:ext cx="678478" cy="76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Professor Clive Ballard  ">
              <a:extLst>
                <a:ext uri="{FF2B5EF4-FFF2-40B4-BE49-F238E27FC236}">
                  <a16:creationId xmlns:a16="http://schemas.microsoft.com/office/drawing/2014/main" id="{525ACBC3-0034-4592-A0D5-215E7287E2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66448" y="3273152"/>
              <a:ext cx="540243" cy="72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Dr Liz Coulthard | Neurology Academy">
              <a:extLst>
                <a:ext uri="{FF2B5EF4-FFF2-40B4-BE49-F238E27FC236}">
                  <a16:creationId xmlns:a16="http://schemas.microsoft.com/office/drawing/2014/main" id="{CD80FFBC-1C78-B65D-7496-377671EAB7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62666" y="2533602"/>
              <a:ext cx="550167" cy="73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en underwood cambridge from advanceonline.cam.ac.uk">
              <a:extLst>
                <a:ext uri="{FF2B5EF4-FFF2-40B4-BE49-F238E27FC236}">
                  <a16:creationId xmlns:a16="http://schemas.microsoft.com/office/drawing/2014/main" id="{1A24E9F5-8D5D-ECEB-4798-F828F34A34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66529" y="267234"/>
              <a:ext cx="590070" cy="76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Nick Fox | UK DRI: UK Dementia Research Institute">
              <a:extLst>
                <a:ext uri="{FF2B5EF4-FFF2-40B4-BE49-F238E27FC236}">
                  <a16:creationId xmlns:a16="http://schemas.microsoft.com/office/drawing/2014/main" id="{F4F49664-0076-D402-D43B-B13A00588B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22968" y="1756641"/>
              <a:ext cx="560469" cy="72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Masud Husain - Professor of Neurology &amp; Cognitive Neuroscience - University  of Oxford | LinkedIn">
              <a:extLst>
                <a:ext uri="{FF2B5EF4-FFF2-40B4-BE49-F238E27FC236}">
                  <a16:creationId xmlns:a16="http://schemas.microsoft.com/office/drawing/2014/main" id="{194ADEEC-67D4-D638-9000-3D3909AF05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830" t="-973"/>
            <a:stretch/>
          </p:blipFill>
          <p:spPr bwMode="auto">
            <a:xfrm>
              <a:off x="9384989" y="1756641"/>
              <a:ext cx="592107" cy="736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Alan Tho - FIEC">
              <a:extLst>
                <a:ext uri="{FF2B5EF4-FFF2-40B4-BE49-F238E27FC236}">
                  <a16:creationId xmlns:a16="http://schemas.microsoft.com/office/drawing/2014/main" id="{86E5AF8E-3085-11E3-D075-4DBF02105F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38272" y="3280578"/>
              <a:ext cx="604903" cy="73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Member: Timothy Rittman - Cambridge Neuroscience">
              <a:extLst>
                <a:ext uri="{FF2B5EF4-FFF2-40B4-BE49-F238E27FC236}">
                  <a16:creationId xmlns:a16="http://schemas.microsoft.com/office/drawing/2014/main" id="{C2BED779-5EA0-DD82-A963-293CB66AB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425" y="1720780"/>
              <a:ext cx="539047" cy="753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Linda Pointon photo">
              <a:extLst>
                <a:ext uri="{FF2B5EF4-FFF2-40B4-BE49-F238E27FC236}">
                  <a16:creationId xmlns:a16="http://schemas.microsoft.com/office/drawing/2014/main" id="{EBE55EAD-CF2D-7B7A-27D3-4C84CDB88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1677" y="3250497"/>
              <a:ext cx="564866" cy="78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enrik Zetterberg | UK DRI: UK Dementia Research Institute">
              <a:extLst>
                <a:ext uri="{FF2B5EF4-FFF2-40B4-BE49-F238E27FC236}">
                  <a16:creationId xmlns:a16="http://schemas.microsoft.com/office/drawing/2014/main" id="{40A6D48C-7FF9-AC4D-3192-D1FAC5ADF5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63420" y="1057029"/>
              <a:ext cx="586452" cy="733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Louise Robinson - National Innovation Centre Ageing">
              <a:extLst>
                <a:ext uri="{FF2B5EF4-FFF2-40B4-BE49-F238E27FC236}">
                  <a16:creationId xmlns:a16="http://schemas.microsoft.com/office/drawing/2014/main" id="{2E444C32-0FB9-5760-90F6-3376A0B250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10478" y="2503584"/>
              <a:ext cx="514230" cy="77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52F9C44A-2179-C251-D9DF-496ABA49AA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54181" y="274028"/>
              <a:ext cx="486146" cy="740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Image of professor-mahesh-parmar">
              <a:extLst>
                <a:ext uri="{FF2B5EF4-FFF2-40B4-BE49-F238E27FC236}">
                  <a16:creationId xmlns:a16="http://schemas.microsoft.com/office/drawing/2014/main" id="{692AB850-6B75-86D0-5617-8A655229C9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7304" y="1053698"/>
              <a:ext cx="493717" cy="740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Photo of Professor Jeremy Chataway">
              <a:extLst>
                <a:ext uri="{FF2B5EF4-FFF2-40B4-BE49-F238E27FC236}">
                  <a16:creationId xmlns:a16="http://schemas.microsoft.com/office/drawing/2014/main" id="{DBFE3FEE-2F98-1892-371E-58FA1E8DA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83844" y="1034652"/>
              <a:ext cx="631221" cy="750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Portrait Picture">
              <a:extLst>
                <a:ext uri="{FF2B5EF4-FFF2-40B4-BE49-F238E27FC236}">
                  <a16:creationId xmlns:a16="http://schemas.microsoft.com/office/drawing/2014/main" id="{BC8E4E80-F143-C90B-46A2-A959F122CA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64030" y="3270993"/>
              <a:ext cx="533489" cy="74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2" descr="Image">
            <a:extLst>
              <a:ext uri="{FF2B5EF4-FFF2-40B4-BE49-F238E27FC236}">
                <a16:creationId xmlns:a16="http://schemas.microsoft.com/office/drawing/2014/main" id="{881FFB8D-BBEB-2BE0-111D-359905F71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47287" y="3749930"/>
            <a:ext cx="651814" cy="7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octor Jay Amin">
            <a:extLst>
              <a:ext uri="{FF2B5EF4-FFF2-40B4-BE49-F238E27FC236}">
                <a16:creationId xmlns:a16="http://schemas.microsoft.com/office/drawing/2014/main" id="{CA0B7DA8-B6C3-18B6-F38E-FFD4B332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254" y="3769392"/>
            <a:ext cx="701619" cy="7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C25AFF2F-FE8E-917A-3A3E-E1235292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7570" y="3749931"/>
            <a:ext cx="709146" cy="7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4861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417517-A20B-3B74-103A-E58F985AA779}"/>
              </a:ext>
            </a:extLst>
          </p:cNvPr>
          <p:cNvSpPr txBox="1">
            <a:spLocks/>
          </p:cNvSpPr>
          <p:nvPr/>
        </p:nvSpPr>
        <p:spPr>
          <a:xfrm>
            <a:off x="296232" y="272401"/>
            <a:ext cx="11895767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Drug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Prioritisation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Invitation for Proposals 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https://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www.mrcctu.ucl.ac.uk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/studies/all-studies/p/pre-mastodon-ad/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Panellists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 inc. Gordon Wilcock, Lon Schneider, John O’Brien, Alastair Reith, Eric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Karran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, Jeff Cummings, Rik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Vandenberghe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, John O’Brien, Geri Barrett, Fiona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Ducotterd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Process supported by Macleod group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30" name="Picture 8" descr="Photo of Prof Suzanne Reeves">
            <a:extLst>
              <a:ext uri="{FF2B5EF4-FFF2-40B4-BE49-F238E27FC236}">
                <a16:creationId xmlns:a16="http://schemas.microsoft.com/office/drawing/2014/main" id="{ADBEF9F3-3CD4-F096-4AF9-F6DAC37CF9A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33556" y="272401"/>
            <a:ext cx="1005120" cy="106668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2" descr="Research and Innovation for Global Health Transformation | NIHR">
            <a:extLst>
              <a:ext uri="{FF2B5EF4-FFF2-40B4-BE49-F238E27FC236}">
                <a16:creationId xmlns:a16="http://schemas.microsoft.com/office/drawing/2014/main" id="{CA6BE09C-D31F-E987-9F86-790CEA563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273" y="5871001"/>
            <a:ext cx="3740727" cy="9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434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417517-A20B-3B74-103A-E58F985AA779}"/>
              </a:ext>
            </a:extLst>
          </p:cNvPr>
          <p:cNvSpPr txBox="1">
            <a:spLocks/>
          </p:cNvSpPr>
          <p:nvPr/>
        </p:nvSpPr>
        <p:spPr>
          <a:xfrm>
            <a:off x="296232" y="272401"/>
            <a:ext cx="11895767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Drug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Prioritisation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www.mrcctu.ucl.ac.uk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/studies/all-studies/p/pre-mastodon-ad/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31" name="Picture 2" descr="Research and Innovation for Global Health Transformation | NIHR">
            <a:extLst>
              <a:ext uri="{FF2B5EF4-FFF2-40B4-BE49-F238E27FC236}">
                <a16:creationId xmlns:a16="http://schemas.microsoft.com/office/drawing/2014/main" id="{CA6BE09C-D31F-E987-9F86-790CEA563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273" y="5871001"/>
            <a:ext cx="3740727" cy="9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512A06-CE1D-5A95-2608-C87A07A11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408" y="272401"/>
            <a:ext cx="5135591" cy="5847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46C8CA-7F35-9C77-845A-9D6E0CB9C7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247" y="2494350"/>
            <a:ext cx="3495346" cy="35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53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417517-A20B-3B74-103A-E58F985AA779}"/>
              </a:ext>
            </a:extLst>
          </p:cNvPr>
          <p:cNvSpPr txBox="1">
            <a:spLocks/>
          </p:cNvSpPr>
          <p:nvPr/>
        </p:nvSpPr>
        <p:spPr>
          <a:xfrm>
            <a:off x="296233" y="272401"/>
            <a:ext cx="9984000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Outcome Measures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Acceptability to participants (burden of assessment) and PPI/E groups: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Inclusivity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Assessment burden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Health Related Quality of Life 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Progression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3074" name="Picture 2" descr="Research and Innovation for Global Health Transformation | NIHR">
            <a:extLst>
              <a:ext uri="{FF2B5EF4-FFF2-40B4-BE49-F238E27FC236}">
                <a16:creationId xmlns:a16="http://schemas.microsoft.com/office/drawing/2014/main" id="{B26251EE-6E6D-72E1-76FF-EB88F75A1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273" y="5871001"/>
            <a:ext cx="3740727" cy="9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D4766E61-5963-5FC9-A583-1446CFB76FB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73876" y="272401"/>
            <a:ext cx="917381" cy="986999"/>
          </a:xfrm>
          <a:prstGeom prst="rect">
            <a:avLst/>
          </a:prstGeom>
          <a:ln w="0">
            <a:noFill/>
          </a:ln>
        </p:spPr>
      </p:pic>
      <p:pic>
        <p:nvPicPr>
          <p:cNvPr id="3" name="Content Placeholder 6" descr="Text, application&#10;&#10;Description automatically generated">
            <a:extLst>
              <a:ext uri="{FF2B5EF4-FFF2-40B4-BE49-F238E27FC236}">
                <a16:creationId xmlns:a16="http://schemas.microsoft.com/office/drawing/2014/main" id="{B0803EFD-7A46-26A0-1A79-990ED6E9ED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3225" y="2434661"/>
            <a:ext cx="3958775" cy="12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1096E9-D2CE-5B65-E65B-C1BC25E139CC}"/>
              </a:ext>
            </a:extLst>
          </p:cNvPr>
          <p:cNvGrpSpPr/>
          <p:nvPr/>
        </p:nvGrpSpPr>
        <p:grpSpPr>
          <a:xfrm>
            <a:off x="7383167" y="4003979"/>
            <a:ext cx="4808833" cy="1999001"/>
            <a:chOff x="7134002" y="4058843"/>
            <a:chExt cx="4808833" cy="1999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4885A2-27BC-27DC-12CF-D29B4987F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826" y="4106001"/>
              <a:ext cx="1260009" cy="1865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952DF5A4-1F1E-5215-5B84-93A4E1057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397" y="4058843"/>
              <a:ext cx="1286471" cy="199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4351AFE-BAD5-7CC0-76AC-BE248F3D2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002" y="4106001"/>
              <a:ext cx="1157754" cy="1936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E12258ED-98A1-0DA6-503F-1AD1A2B67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1339" y="4106001"/>
              <a:ext cx="1231953" cy="189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58539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417517-A20B-3B74-103A-E58F985AA779}"/>
              </a:ext>
            </a:extLst>
          </p:cNvPr>
          <p:cNvSpPr txBox="1">
            <a:spLocks/>
          </p:cNvSpPr>
          <p:nvPr/>
        </p:nvSpPr>
        <p:spPr>
          <a:xfrm>
            <a:off x="296233" y="272401"/>
            <a:ext cx="11737924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PPIE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Across all areas of the trial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Drug selection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Outcome selection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Methodology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Public Involvement Impact Assessment Framework (PIIAF)</a:t>
            </a: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3074" name="Picture 2" descr="Research and Innovation for Global Health Transformation | NIHR">
            <a:extLst>
              <a:ext uri="{FF2B5EF4-FFF2-40B4-BE49-F238E27FC236}">
                <a16:creationId xmlns:a16="http://schemas.microsoft.com/office/drawing/2014/main" id="{B26251EE-6E6D-72E1-76FF-EB88F75A1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273" y="5871001"/>
            <a:ext cx="3740727" cy="9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en underwood cambridge from advanceonline.cam.ac.uk">
            <a:extLst>
              <a:ext uri="{FF2B5EF4-FFF2-40B4-BE49-F238E27FC236}">
                <a16:creationId xmlns:a16="http://schemas.microsoft.com/office/drawing/2014/main" id="{1437BC1F-AE8B-CECB-C0C4-D8BDB77409C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876080" y="272401"/>
            <a:ext cx="856800" cy="1046160"/>
          </a:xfrm>
          <a:prstGeom prst="rect">
            <a:avLst/>
          </a:prstGeom>
          <a:ln w="0">
            <a:noFill/>
          </a:ln>
        </p:spPr>
      </p:pic>
      <p:pic>
        <p:nvPicPr>
          <p:cNvPr id="4" name="Picture 2" descr="Linda Pointon photo">
            <a:extLst>
              <a:ext uri="{FF2B5EF4-FFF2-40B4-BE49-F238E27FC236}">
                <a16:creationId xmlns:a16="http://schemas.microsoft.com/office/drawing/2014/main" id="{37DB59AF-C851-C56B-E1C7-C05A2BDB94B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496800" y="269161"/>
            <a:ext cx="772560" cy="1013760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 descr="Zunera Khan - Research Portfolio Lead - King's College ...">
            <a:extLst>
              <a:ext uri="{FF2B5EF4-FFF2-40B4-BE49-F238E27FC236}">
                <a16:creationId xmlns:a16="http://schemas.microsoft.com/office/drawing/2014/main" id="{3F31ECFC-2CF4-C0EB-72B1-3D120EE51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1" r="-13034"/>
          <a:stretch/>
        </p:blipFill>
        <p:spPr bwMode="auto">
          <a:xfrm>
            <a:off x="10967624" y="319149"/>
            <a:ext cx="856799" cy="9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3604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417517-A20B-3B74-103A-E58F985AA779}"/>
              </a:ext>
            </a:extLst>
          </p:cNvPr>
          <p:cNvSpPr txBox="1">
            <a:spLocks/>
          </p:cNvSpPr>
          <p:nvPr/>
        </p:nvSpPr>
        <p:spPr>
          <a:xfrm>
            <a:off x="296233" y="272401"/>
            <a:ext cx="9984000" cy="593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PRE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-MASTODON-AD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Symptom versus Disease Modification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Feasibility for a Platform versus Efficacy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Clinical introduction of Anti-Amyloid Abs</a:t>
            </a:r>
          </a:p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 Semibold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3074" name="Picture 2" descr="Research and Innovation for Global Health Transformation | NIHR">
            <a:extLst>
              <a:ext uri="{FF2B5EF4-FFF2-40B4-BE49-F238E27FC236}">
                <a16:creationId xmlns:a16="http://schemas.microsoft.com/office/drawing/2014/main" id="{B26251EE-6E6D-72E1-76FF-EB88F75A1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273" y="5871001"/>
            <a:ext cx="3740727" cy="9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21A2F6-3043-3AF2-F1F0-135DF5C41E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826" y="3726681"/>
            <a:ext cx="2285941" cy="228594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7035944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A4D1-677B-2EFF-88E7-B748F683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E57F43EC-95F2-AA45-C2DA-BD158239BA55}"/>
              </a:ext>
            </a:extLst>
          </p:cNvPr>
          <p:cNvSpPr txBox="1"/>
          <p:nvPr/>
        </p:nvSpPr>
        <p:spPr>
          <a:xfrm>
            <a:off x="942109" y="66501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3074" name="Picture 2" descr="Research and Innovation for Global Health Transformation | NIHR">
            <a:extLst>
              <a:ext uri="{FF2B5EF4-FFF2-40B4-BE49-F238E27FC236}">
                <a16:creationId xmlns:a16="http://schemas.microsoft.com/office/drawing/2014/main" id="{B26251EE-6E6D-72E1-76FF-EB88F75A1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5356" y="4681393"/>
            <a:ext cx="3740727" cy="9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ntact us - Alzheimer's Research UK">
            <a:extLst>
              <a:ext uri="{FF2B5EF4-FFF2-40B4-BE49-F238E27FC236}">
                <a16:creationId xmlns:a16="http://schemas.microsoft.com/office/drawing/2014/main" id="{BF45D27A-3F46-7A7A-5DB0-A4470CCD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127" y="4996445"/>
            <a:ext cx="3190880" cy="5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24D398-3CF7-FB2C-75D2-ABC22A444774}"/>
              </a:ext>
            </a:extLst>
          </p:cNvPr>
          <p:cNvSpPr txBox="1">
            <a:spLocks/>
          </p:cNvSpPr>
          <p:nvPr/>
        </p:nvSpPr>
        <p:spPr>
          <a:xfrm>
            <a:off x="576044" y="1895411"/>
            <a:ext cx="9144000" cy="18284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 Semibold"/>
                <a:ea typeface="+mj-ea"/>
                <a:cs typeface="+mj-cs"/>
              </a:rPr>
              <a:t>Questions and Discussion</a:t>
            </a:r>
          </a:p>
        </p:txBody>
      </p:sp>
      <p:pic>
        <p:nvPicPr>
          <p:cNvPr id="4" name="Picture 4" descr="UK DRI: UK Dementia Research… | UK DRI: UK Dementia Research ...">
            <a:extLst>
              <a:ext uri="{FF2B5EF4-FFF2-40B4-BE49-F238E27FC236}">
                <a16:creationId xmlns:a16="http://schemas.microsoft.com/office/drawing/2014/main" id="{DE27CEE1-1244-BE9D-444E-4327FF399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403305" y="5594735"/>
            <a:ext cx="3190880" cy="11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zheimer's Society">
            <a:extLst>
              <a:ext uri="{FF2B5EF4-FFF2-40B4-BE49-F238E27FC236}">
                <a16:creationId xmlns:a16="http://schemas.microsoft.com/office/drawing/2014/main" id="{02983F15-D948-4222-9130-45A2CC0F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276" y="5713549"/>
            <a:ext cx="1613834" cy="9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PUK">
            <a:extLst>
              <a:ext uri="{FF2B5EF4-FFF2-40B4-BE49-F238E27FC236}">
                <a16:creationId xmlns:a16="http://schemas.microsoft.com/office/drawing/2014/main" id="{DAA487D4-69E1-E875-85CB-AD7526E4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297" y="4956925"/>
            <a:ext cx="2310904" cy="6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286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38F83B-CD9F-ECF0-9EA4-6A24D36040B1}"/>
              </a:ext>
            </a:extLst>
          </p:cNvPr>
          <p:cNvGrpSpPr/>
          <p:nvPr/>
        </p:nvGrpSpPr>
        <p:grpSpPr>
          <a:xfrm>
            <a:off x="5738395" y="1415098"/>
            <a:ext cx="4946669" cy="4824756"/>
            <a:chOff x="4379016" y="2032808"/>
            <a:chExt cx="4564096" cy="4231772"/>
          </a:xfrm>
        </p:grpSpPr>
        <p:pic>
          <p:nvPicPr>
            <p:cNvPr id="11" name="Picture 10" descr="A close-up of a card&#10;&#10;Description automatically generated">
              <a:extLst>
                <a:ext uri="{FF2B5EF4-FFF2-40B4-BE49-F238E27FC236}">
                  <a16:creationId xmlns:a16="http://schemas.microsoft.com/office/drawing/2014/main" id="{AA946C4C-10E5-357B-BB54-A16EBE0F6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016" y="2032808"/>
              <a:ext cx="4564096" cy="1485484"/>
            </a:xfrm>
            <a:prstGeom prst="rect">
              <a:avLst/>
            </a:prstGeom>
          </p:spPr>
        </p:pic>
        <p:pic>
          <p:nvPicPr>
            <p:cNvPr id="12" name="Picture 11" descr="A collage of graphs and charts&#10;&#10;Description automatically generated">
              <a:extLst>
                <a:ext uri="{FF2B5EF4-FFF2-40B4-BE49-F238E27FC236}">
                  <a16:creationId xmlns:a16="http://schemas.microsoft.com/office/drawing/2014/main" id="{D6892904-352C-15B2-E642-4400F1FF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466" y="3465381"/>
              <a:ext cx="3700636" cy="279919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3072" y="6030758"/>
            <a:ext cx="3048000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Van Dyck et al, NEJM 2022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Sims et al, JAMA 2023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B7DB40-FD25-1E46-49A3-2E1D50A8C8CD}"/>
              </a:ext>
            </a:extLst>
          </p:cNvPr>
          <p:cNvGrpSpPr/>
          <p:nvPr/>
        </p:nvGrpSpPr>
        <p:grpSpPr>
          <a:xfrm>
            <a:off x="179512" y="1399310"/>
            <a:ext cx="4946670" cy="4840544"/>
            <a:chOff x="179512" y="2009756"/>
            <a:chExt cx="3952193" cy="42300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8A383C-7B73-F31D-F917-2C3A2AD9F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3161641"/>
              <a:ext cx="3952193" cy="30782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242B89-0113-F89E-EF97-F330D1550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269" y="2009756"/>
              <a:ext cx="3598168" cy="122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594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7954" y="6030758"/>
            <a:ext cx="5273118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Jia et al NEJM 2024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 Cummings et al,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Alz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 &amp; Dem: Tr Res &amp; Clin Interventions 2024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90E141-9F52-C520-8643-C1CCF673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0" y="1585778"/>
            <a:ext cx="6334097" cy="4444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980CD-5B23-03CF-B3BA-315B3AA62D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033" y="573974"/>
            <a:ext cx="53721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0689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7954" y="6030758"/>
            <a:ext cx="5273118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Jia et al NEJM 2024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 Cummings et al,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Alz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 &amp; Dem: Tr Res &amp; Clin Interventions 2024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90E141-9F52-C520-8643-C1CCF673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0" y="1585778"/>
            <a:ext cx="6334097" cy="4444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980CD-5B23-03CF-B3BA-315B3AA62D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033" y="573974"/>
            <a:ext cx="5372100" cy="4978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C9F83C1-2660-7A8E-D031-E99AC8B9EF59}"/>
              </a:ext>
            </a:extLst>
          </p:cNvPr>
          <p:cNvSpPr/>
          <p:nvPr/>
        </p:nvSpPr>
        <p:spPr>
          <a:xfrm>
            <a:off x="8874369" y="3130062"/>
            <a:ext cx="474785" cy="14653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70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853ED87-4C29-842D-89C5-660706A14E35}"/>
              </a:ext>
            </a:extLst>
          </p:cNvPr>
          <p:cNvSpPr txBox="1">
            <a:spLocks/>
          </p:cNvSpPr>
          <p:nvPr/>
        </p:nvSpPr>
        <p:spPr bwMode="auto">
          <a:xfrm>
            <a:off x="267649" y="1302728"/>
            <a:ext cx="8229600" cy="36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Evaluating the efficacy of extended-release guanfacine as an add-on therapy in AD.</a:t>
            </a:r>
          </a:p>
          <a:p>
            <a:pPr marL="0" marR="0" lvl="0" indent="0" algn="l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Does combined Cholinergic/noradrenergic stimulation boost attention in AD?</a:t>
            </a:r>
          </a:p>
          <a:p>
            <a:pPr marL="0" marR="0" lvl="0" indent="0" algn="ctr" defTabSz="91435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mperial Sans Text"/>
              <a:ea typeface="ＭＳ Ｐゴシック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A228A9C4-E6C4-37F6-E18F-70A6F81A2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18" y="2816266"/>
            <a:ext cx="6160310" cy="31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DEEC39-3BEF-5F05-1325-46259823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89" y="5921741"/>
            <a:ext cx="3849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Weintraub et al, 2012 Cold Spring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Perspect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Med</a:t>
            </a:r>
          </a:p>
        </p:txBody>
      </p:sp>
      <p:pic>
        <p:nvPicPr>
          <p:cNvPr id="22" name="Picture 2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EBFFA05-DD95-F724-D19F-3CDDCAE66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8090" y="1675148"/>
            <a:ext cx="1299334" cy="1062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6309385-CCEF-6613-2C9D-1A6DF379B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269" y="4025206"/>
            <a:ext cx="2482184" cy="1797121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E14D22E5-F0FB-7A6A-4CEC-91ED874D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081" y="2900076"/>
            <a:ext cx="29097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Malhotra, Curr Op in Psychol 2018</a:t>
            </a:r>
          </a:p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Holland, Robbins and Rowe, Brain 2021</a:t>
            </a:r>
          </a:p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F4667740-B4F1-2234-E46E-30352ABFC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35" y="6027029"/>
            <a:ext cx="4045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Kelly et al. Acta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Neuropathologica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Communications 2017</a:t>
            </a:r>
          </a:p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F72AAB-10E0-BF78-54B3-8398B2AE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49" y="158139"/>
            <a:ext cx="9984000" cy="5933281"/>
          </a:xfrm>
        </p:spPr>
        <p:txBody>
          <a:bodyPr/>
          <a:lstStyle/>
          <a:p>
            <a:r>
              <a:rPr lang="en-US" dirty="0"/>
              <a:t>One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67BA48-FC2D-4396-C7DF-39E19D4CD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3085" y="143187"/>
            <a:ext cx="2678915" cy="26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956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57C23-5C19-75A1-E41D-7E86C1A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7954" y="6030758"/>
            <a:ext cx="5273118" cy="749300"/>
          </a:xfrm>
        </p:spPr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CD"/>
                </a:solidFill>
                <a:effectLst/>
                <a:uLnTx/>
                <a:uFillTx/>
                <a:latin typeface="Imperial Sans Text"/>
                <a:ea typeface="+mn-ea"/>
                <a:cs typeface="+mn-cs"/>
              </a:rPr>
              <a:t>Hoang et al Trials 2022</a:t>
            </a:r>
          </a:p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srgbClr val="0000CD"/>
              </a:solidFill>
              <a:effectLst/>
              <a:uLnTx/>
              <a:uFillTx/>
              <a:latin typeface="Imperial Sans Text"/>
              <a:ea typeface="+mn-ea"/>
              <a:cs typeface="+mn-cs"/>
            </a:endParaRP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BD151FF3-B371-2B29-309D-66B8889F57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495" y="2502877"/>
            <a:ext cx="6370609" cy="37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Content Placeholder 23">
            <a:extLst>
              <a:ext uri="{FF2B5EF4-FFF2-40B4-BE49-F238E27FC236}">
                <a16:creationId xmlns:a16="http://schemas.microsoft.com/office/drawing/2014/main" id="{77834224-B13A-A08A-24C8-828C74F65F34}"/>
              </a:ext>
            </a:extLst>
          </p:cNvPr>
          <p:cNvSpPr txBox="1">
            <a:spLocks/>
          </p:cNvSpPr>
          <p:nvPr/>
        </p:nvSpPr>
        <p:spPr>
          <a:xfrm>
            <a:off x="0" y="1866001"/>
            <a:ext cx="8229600" cy="1127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- Double-blind add-on trial with Extended Release Guanfacine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- 12 weeks Treatment (Final Follow-up Phone-call at 13 Weeks)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C1A9B6-6791-E2E1-5D25-0B8E992A1E03}"/>
              </a:ext>
            </a:extLst>
          </p:cNvPr>
          <p:cNvSpPr txBox="1">
            <a:spLocks/>
          </p:cNvSpPr>
          <p:nvPr/>
        </p:nvSpPr>
        <p:spPr>
          <a:xfrm>
            <a:off x="487554" y="3629292"/>
            <a:ext cx="7543800" cy="638175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85C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Nor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AD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j-ea"/>
              <a:cs typeface="Gill Sans M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A711D-CAF6-F0DE-049E-1ED36C0D7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381" y="3196496"/>
            <a:ext cx="1285751" cy="449464"/>
          </a:xfrm>
          <a:prstGeom prst="rect">
            <a:avLst/>
          </a:prstGeom>
        </p:spPr>
      </p:pic>
      <p:pic>
        <p:nvPicPr>
          <p:cNvPr id="11" name="Picture 2" descr="Hilary Watt - Statistics Teaching Fellow and Consultant Statistician -  Imperial College London | LinkedIn">
            <a:extLst>
              <a:ext uri="{FF2B5EF4-FFF2-40B4-BE49-F238E27FC236}">
                <a16:creationId xmlns:a16="http://schemas.microsoft.com/office/drawing/2014/main" id="{FA97F153-47F2-1B60-4E3C-6578D5A9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1187" y="1429171"/>
            <a:ext cx="922148" cy="10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ara Triantafyllou, PhD - Clinical Research Coordinator - Imperial College  London | LinkedIn">
            <a:extLst>
              <a:ext uri="{FF2B5EF4-FFF2-40B4-BE49-F238E27FC236}">
                <a16:creationId xmlns:a16="http://schemas.microsoft.com/office/drawing/2014/main" id="{9C45DD84-085B-8A4B-F2B4-10A51A29C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8562" y="3510433"/>
            <a:ext cx="775228" cy="9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Johanna Brandt">
            <a:extLst>
              <a:ext uri="{FF2B5EF4-FFF2-40B4-BE49-F238E27FC236}">
                <a16:creationId xmlns:a16="http://schemas.microsoft.com/office/drawing/2014/main" id="{E18852F3-7D88-7B8E-C703-33056F151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8148" y="3510433"/>
            <a:ext cx="798074" cy="9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obert Howard on X: &quot;While this has made a lot of people upset and angry,  the essential point - that a diagnosis of ADHD should be made properly,  after full and competent">
            <a:extLst>
              <a:ext uri="{FF2B5EF4-FFF2-40B4-BE49-F238E27FC236}">
                <a16:creationId xmlns:a16="http://schemas.microsoft.com/office/drawing/2014/main" id="{268B52A1-FD24-E548-7766-AAC5F4B6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8562" y="4760092"/>
            <a:ext cx="837895" cy="8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r Catherine Mummery | RCP London">
            <a:extLst>
              <a:ext uri="{FF2B5EF4-FFF2-40B4-BE49-F238E27FC236}">
                <a16:creationId xmlns:a16="http://schemas.microsoft.com/office/drawing/2014/main" id="{1C6EE16D-095B-0F69-6E0A-4EC50682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1187" y="4784652"/>
            <a:ext cx="813335" cy="8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aren">
            <a:extLst>
              <a:ext uri="{FF2B5EF4-FFF2-40B4-BE49-F238E27FC236}">
                <a16:creationId xmlns:a16="http://schemas.microsoft.com/office/drawing/2014/main" id="{83AE7C7A-26CD-BA18-9640-26C45A6F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8148" y="2563874"/>
            <a:ext cx="828225" cy="8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eam | Research groups | Imperial College London">
            <a:extLst>
              <a:ext uri="{FF2B5EF4-FFF2-40B4-BE49-F238E27FC236}">
                <a16:creationId xmlns:a16="http://schemas.microsoft.com/office/drawing/2014/main" id="{A4EBA99C-EA0C-8F49-35F2-B06EB86FB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7754" y="2543124"/>
            <a:ext cx="839510" cy="8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339AB-5355-C13E-CA99-443FD57E1E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517" y="225959"/>
            <a:ext cx="2794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43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</a:t>
            </a:r>
            <a:r>
              <a:rPr lang="en-US" dirty="0" err="1">
                <a:solidFill>
                  <a:srgbClr val="FF0000"/>
                </a:solidFill>
              </a:rPr>
              <a:t>AD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9339AB-5355-C13E-CA99-443FD57E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072" y="1769589"/>
            <a:ext cx="2794000" cy="1409700"/>
          </a:xfrm>
          <a:prstGeom prst="rect">
            <a:avLst/>
          </a:prstGeom>
        </p:spPr>
      </p:pic>
      <p:sp>
        <p:nvSpPr>
          <p:cNvPr id="4" name="Content Placeholder 23">
            <a:extLst>
              <a:ext uri="{FF2B5EF4-FFF2-40B4-BE49-F238E27FC236}">
                <a16:creationId xmlns:a16="http://schemas.microsoft.com/office/drawing/2014/main" id="{11CEC6F5-4CD7-A412-0F1B-499DB03104C5}"/>
              </a:ext>
            </a:extLst>
          </p:cNvPr>
          <p:cNvSpPr txBox="1">
            <a:spLocks/>
          </p:cNvSpPr>
          <p:nvPr/>
        </p:nvSpPr>
        <p:spPr bwMode="auto">
          <a:xfrm>
            <a:off x="430962" y="1449997"/>
            <a:ext cx="8229600" cy="42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DESIGN - Double-blind, Randomised Placebo-controlled Trial</a:t>
            </a:r>
          </a:p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AIMS </a:t>
            </a:r>
            <a:r>
              <a:rPr kumimoji="0" lang="mr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 Guanfacine vs placebo, in co-administration with standard cholinesterase treatment, 12 weeks of treatment in mild-moderate AD.</a:t>
            </a:r>
          </a:p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ＭＳ Ｐゴシック" charset="0"/>
            </a:endParaRPr>
          </a:p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OUTCOME MEASURES - Primary Outcome Measure: ADAS-Cog</a:t>
            </a:r>
          </a:p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SECONDARY MEASURES - Trails A and B; Digit-symbol substitution, Test of Everyday Attention (Map search and Elevator Counting with distraction), CANTAB-RVP, Caregiver Burden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Zarit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 Burden), Neuropsychiatric Inventory, Activities of Daily Living Inventory, Epworth sleepiness scale</a:t>
            </a:r>
          </a:p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erial Sans Text"/>
              <a:ea typeface="ＭＳ Ｐゴシック" charset="0"/>
            </a:endParaRPr>
          </a:p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POPULATION - 160 outpatients mild-moderate AD and on cholinesterase inhibitors (Donepezil, Rivastigmine, Galantamine).</a:t>
            </a:r>
          </a:p>
          <a:p>
            <a:pPr marL="0" marR="0" lvl="0" indent="0" algn="l" defTabSz="914353" rtl="0" eaLnBrk="0" fontAlgn="t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erial Sans Text"/>
                <a:ea typeface="ＭＳ Ｐゴシック" charset="0"/>
              </a:rPr>
              <a:t>ELIGIBILITY – MMSE Score 10-30</a:t>
            </a:r>
          </a:p>
        </p:txBody>
      </p:sp>
    </p:spTree>
    <p:extLst>
      <p:ext uri="{BB962C8B-B14F-4D97-AF65-F5344CB8AC3E}">
        <p14:creationId xmlns:p14="http://schemas.microsoft.com/office/powerpoint/2010/main" val="20525589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7E53-C90D-AFC3-B76B-B8E70E3F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4307-842D-53A9-AD2A-83067C6D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6" descr="Text, application&#10;&#10;Description automatically generated">
            <a:extLst>
              <a:ext uri="{FF2B5EF4-FFF2-40B4-BE49-F238E27FC236}">
                <a16:creationId xmlns:a16="http://schemas.microsoft.com/office/drawing/2014/main" id="{31426050-F8FB-F5D6-C57E-65D77DCC4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106" y="1276430"/>
            <a:ext cx="11939788" cy="378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9648033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Widescreen</PresentationFormat>
  <Paragraphs>167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Gill Sans MT</vt:lpstr>
      <vt:lpstr>Imperial Sans Text</vt:lpstr>
      <vt:lpstr>Imperial Sans Text Medium</vt:lpstr>
      <vt:lpstr>Imperial Sans Text Semibold</vt:lpstr>
      <vt:lpstr>Inter Medium</vt:lpstr>
      <vt:lpstr>Office Theme</vt:lpstr>
      <vt:lpstr>MASTODON-AD: Planning a Platform Trial for Symptomatic Alzheimer’s Disease</vt:lpstr>
      <vt:lpstr>Treatment options in clinical AD  AChE Inhibitors: Donepezil, Rivastigmine, Galantamine      Memantine (NMDA Receptor Antagonist) </vt:lpstr>
      <vt:lpstr>Recent developments  </vt:lpstr>
      <vt:lpstr>On the horizon  </vt:lpstr>
      <vt:lpstr>On the horizon  </vt:lpstr>
      <vt:lpstr>One approach  </vt:lpstr>
      <vt:lpstr>One approach  </vt:lpstr>
      <vt:lpstr>NorAD  </vt:lpstr>
      <vt:lpstr>Outcome Measures  </vt:lpstr>
      <vt:lpstr>‘Learnings’</vt:lpstr>
      <vt:lpstr>Learnings</vt:lpstr>
      <vt:lpstr>The Platform Trial Solution</vt:lpstr>
      <vt:lpstr>STAMPEDE</vt:lpstr>
      <vt:lpstr>STAMPEDE</vt:lpstr>
      <vt:lpstr>PowerPoint Presentation</vt:lpstr>
      <vt:lpstr>ACORD A Collaboration of Groups Developing, Running and Reporting Multi-Arm Multi-Stage (MAMS) Platform Trials in Neurodegenerative diseases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Tayside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MASTODON-AD: Planning a Platform Trial for Symptomatic Alzheimer’s Disease</dc:title>
  <dc:creator>Helen Davidson</dc:creator>
  <cp:lastModifiedBy>Helen Davidson</cp:lastModifiedBy>
  <cp:revision>1</cp:revision>
  <dcterms:created xsi:type="dcterms:W3CDTF">2024-07-04T11:20:56Z</dcterms:created>
  <dcterms:modified xsi:type="dcterms:W3CDTF">2024-07-04T11:21:14Z</dcterms:modified>
</cp:coreProperties>
</file>